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9"/>
  </p:notesMasterIdLst>
  <p:sldIdLst>
    <p:sldId id="257" r:id="rId2"/>
    <p:sldId id="383" r:id="rId3"/>
    <p:sldId id="482" r:id="rId4"/>
    <p:sldId id="483" r:id="rId5"/>
    <p:sldId id="484" r:id="rId6"/>
    <p:sldId id="485" r:id="rId7"/>
    <p:sldId id="486" r:id="rId8"/>
    <p:sldId id="487" r:id="rId9"/>
    <p:sldId id="389" r:id="rId10"/>
    <p:sldId id="489" r:id="rId11"/>
    <p:sldId id="500" r:id="rId12"/>
    <p:sldId id="496" r:id="rId13"/>
    <p:sldId id="490" r:id="rId14"/>
    <p:sldId id="491" r:id="rId15"/>
    <p:sldId id="501" r:id="rId16"/>
    <p:sldId id="498" r:id="rId17"/>
    <p:sldId id="495" r:id="rId18"/>
    <p:sldId id="493" r:id="rId19"/>
    <p:sldId id="441" r:id="rId20"/>
    <p:sldId id="442" r:id="rId21"/>
    <p:sldId id="502" r:id="rId22"/>
    <p:sldId id="443" r:id="rId23"/>
    <p:sldId id="513" r:id="rId24"/>
    <p:sldId id="511" r:id="rId25"/>
    <p:sldId id="512" r:id="rId26"/>
    <p:sldId id="514" r:id="rId27"/>
    <p:sldId id="444" r:id="rId28"/>
    <p:sldId id="445" r:id="rId29"/>
    <p:sldId id="503" r:id="rId30"/>
    <p:sldId id="446" r:id="rId31"/>
    <p:sldId id="504" r:id="rId32"/>
    <p:sldId id="505" r:id="rId33"/>
    <p:sldId id="506" r:id="rId34"/>
    <p:sldId id="510" r:id="rId35"/>
    <p:sldId id="508" r:id="rId36"/>
    <p:sldId id="509" r:id="rId37"/>
    <p:sldId id="515" r:id="rId38"/>
    <p:sldId id="516" r:id="rId39"/>
    <p:sldId id="449" r:id="rId40"/>
    <p:sldId id="451" r:id="rId41"/>
    <p:sldId id="452" r:id="rId42"/>
    <p:sldId id="453" r:id="rId43"/>
    <p:sldId id="450" r:id="rId44"/>
    <p:sldId id="517" r:id="rId45"/>
    <p:sldId id="518" r:id="rId46"/>
    <p:sldId id="519" r:id="rId47"/>
    <p:sldId id="520" r:id="rId48"/>
    <p:sldId id="521" r:id="rId49"/>
    <p:sldId id="522" r:id="rId50"/>
    <p:sldId id="523" r:id="rId51"/>
    <p:sldId id="524" r:id="rId52"/>
    <p:sldId id="525" r:id="rId53"/>
    <p:sldId id="526" r:id="rId54"/>
    <p:sldId id="527" r:id="rId55"/>
    <p:sldId id="528" r:id="rId56"/>
    <p:sldId id="456" r:id="rId57"/>
    <p:sldId id="457" r:id="rId58"/>
    <p:sldId id="497" r:id="rId59"/>
    <p:sldId id="459" r:id="rId60"/>
    <p:sldId id="460" r:id="rId61"/>
    <p:sldId id="461" r:id="rId62"/>
    <p:sldId id="462" r:id="rId63"/>
    <p:sldId id="463" r:id="rId64"/>
    <p:sldId id="464" r:id="rId65"/>
    <p:sldId id="465" r:id="rId66"/>
    <p:sldId id="466" r:id="rId67"/>
    <p:sldId id="440" r:id="rId6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23"/>
    <p:restoredTop sz="94373"/>
  </p:normalViewPr>
  <p:slideViewPr>
    <p:cSldViewPr snapToGrid="0">
      <p:cViewPr varScale="1">
        <p:scale>
          <a:sx n="72" d="100"/>
          <a:sy n="72" d="100"/>
        </p:scale>
        <p:origin x="232" y="1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7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image1.jpg>
</file>

<file path=ppt/media/image10.gif>
</file>

<file path=ppt/media/image11.png>
</file>

<file path=ppt/media/image12.jpg>
</file>

<file path=ppt/media/image13.jpg>
</file>

<file path=ppt/media/image14.jpeg>
</file>

<file path=ppt/media/image15.gif>
</file>

<file path=ppt/media/image16.gif>
</file>

<file path=ppt/media/image17.jpeg>
</file>

<file path=ppt/media/image18.PNG>
</file>

<file path=ppt/media/image19.gif>
</file>

<file path=ppt/media/image2.png>
</file>

<file path=ppt/media/image20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11/21/25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44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11/21/25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CCDATSCL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CCDATSCL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CCDATSCL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CCDATSCL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11/21/25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CCDATSCL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CCDATSCL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CCDATSCL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11/21/25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CCDATSCL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11/21/25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CCDATSCL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CCDATSCL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CCDATSCL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11/21/25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qZS50KXjAX0?feature=oembed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s://pmc.ncbi.nlm.nih.gov/articles/PMC4857496/#:~:text=Interviews%20are%20used%20to%20gather,and%20the%20overarching%20methodology%20use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Data Collection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E73BE-EE36-C795-843B-E5D88F235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F6EF-B1DB-A0FA-EC09-10C6FADA5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7D134-9FCB-B393-E225-D09AC55B6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Depending on the type of data, the data collection method is divided into two categories namely, </a:t>
            </a:r>
          </a:p>
          <a:p>
            <a:pPr marL="0" indent="0">
              <a:buNone/>
            </a:pPr>
            <a:endParaRPr lang="en-PH" dirty="0"/>
          </a:p>
          <a:p>
            <a:pPr>
              <a:buFont typeface="Wingdings" pitchFamily="2" charset="2"/>
              <a:buChar char="§"/>
            </a:pPr>
            <a:r>
              <a:rPr lang="en-PH" b="1" dirty="0">
                <a:solidFill>
                  <a:srgbClr val="0070C0"/>
                </a:solidFill>
              </a:rPr>
              <a:t>Primary Data Collection</a:t>
            </a:r>
          </a:p>
          <a:p>
            <a:pPr>
              <a:buFont typeface="Wingdings" pitchFamily="2" charset="2"/>
              <a:buChar char="§"/>
            </a:pPr>
            <a:r>
              <a:rPr lang="en-PH" b="1" dirty="0">
                <a:solidFill>
                  <a:srgbClr val="0070C0"/>
                </a:solidFill>
              </a:rPr>
              <a:t>Secondary 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913978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89D01-C894-F9C1-9814-0CB4DF2BA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data collection methods&#10;&#10;AI-generated content may be incorrect.">
            <a:extLst>
              <a:ext uri="{FF2B5EF4-FFF2-40B4-BE49-F238E27FC236}">
                <a16:creationId xmlns:a16="http://schemas.microsoft.com/office/drawing/2014/main" id="{C9108940-7BE4-F780-C9E8-8E220B845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00" y="738000"/>
            <a:ext cx="10880000" cy="612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D6985BF-D525-BAC9-F2BD-719317B0C3E9}"/>
              </a:ext>
            </a:extLst>
          </p:cNvPr>
          <p:cNvSpPr/>
          <p:nvPr/>
        </p:nvSpPr>
        <p:spPr>
          <a:xfrm>
            <a:off x="714564" y="2403335"/>
            <a:ext cx="5345876" cy="4320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4E8398-68DF-7514-0683-D112AC4DABF5}"/>
              </a:ext>
            </a:extLst>
          </p:cNvPr>
          <p:cNvSpPr/>
          <p:nvPr/>
        </p:nvSpPr>
        <p:spPr>
          <a:xfrm>
            <a:off x="6096000" y="2403335"/>
            <a:ext cx="5345876" cy="43201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44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F4CC8-A5ED-5D89-581D-AA6AE3089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5DF3F-A7C4-502E-951A-AFDFEB9A0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B1392-45EE-8757-FE40-FCA763975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6369"/>
            <a:ext cx="10515600" cy="3975262"/>
          </a:xfrm>
        </p:spPr>
        <p:txBody>
          <a:bodyPr>
            <a:noAutofit/>
          </a:bodyPr>
          <a:lstStyle/>
          <a:p>
            <a:pPr algn="l">
              <a:buFont typeface="Wingdings" pitchFamily="2" charset="2"/>
              <a:buChar char="Ø"/>
            </a:pPr>
            <a:r>
              <a:rPr lang="en-US" sz="3500" b="1" dirty="0"/>
              <a:t> Introduction</a:t>
            </a:r>
          </a:p>
          <a:p>
            <a:pPr lvl="1">
              <a:buFont typeface="Wingdings" pitchFamily="2" charset="2"/>
              <a:buChar char="§"/>
            </a:pPr>
            <a:r>
              <a:rPr lang="en-US" sz="3100" b="1" dirty="0"/>
              <a:t>What is Data Collection?</a:t>
            </a:r>
          </a:p>
          <a:p>
            <a:pPr algn="l">
              <a:buFont typeface="Wingdings" pitchFamily="2" charset="2"/>
              <a:buChar char="Ø"/>
            </a:pPr>
            <a:r>
              <a:rPr lang="en-US" sz="3500" b="1" dirty="0"/>
              <a:t> Primary Data Collection</a:t>
            </a:r>
          </a:p>
          <a:p>
            <a:pPr lvl="1">
              <a:buFont typeface="Wingdings" pitchFamily="2" charset="2"/>
              <a:buChar char="§"/>
            </a:pPr>
            <a:r>
              <a:rPr lang="en-US" sz="3100" b="1" dirty="0"/>
              <a:t> Quantitative and Qualitative Data</a:t>
            </a:r>
          </a:p>
          <a:p>
            <a:pPr lvl="1">
              <a:buFont typeface="Wingdings" pitchFamily="2" charset="2"/>
              <a:buChar char="§"/>
            </a:pPr>
            <a:r>
              <a:rPr lang="en-US" sz="3100" b="1" dirty="0"/>
              <a:t> Data Collection Tools</a:t>
            </a:r>
          </a:p>
          <a:p>
            <a:pPr algn="l">
              <a:buFont typeface="Wingdings" pitchFamily="2" charset="2"/>
              <a:buChar char="Ø"/>
            </a:pPr>
            <a:r>
              <a:rPr lang="en-US" sz="3500" b="1" dirty="0">
                <a:solidFill>
                  <a:schemeClr val="bg2">
                    <a:lumMod val="90000"/>
                  </a:schemeClr>
                </a:solidFill>
              </a:rPr>
              <a:t> Secondary Data Collection</a:t>
            </a:r>
          </a:p>
          <a:p>
            <a:pPr marL="0" indent="0" algn="l">
              <a:buNone/>
            </a:pPr>
            <a:endParaRPr lang="en-US" sz="3500" b="1" dirty="0"/>
          </a:p>
        </p:txBody>
      </p:sp>
    </p:spTree>
    <p:extLst>
      <p:ext uri="{BB962C8B-B14F-4D97-AF65-F5344CB8AC3E}">
        <p14:creationId xmlns:p14="http://schemas.microsoft.com/office/powerpoint/2010/main" val="1645834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41BF0-DCBB-65DB-218B-1B010EFFE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B1887-24C3-4C34-9F56-C0E920156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F8D32-427E-A86C-F619-E1D41C8D8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07630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Primary data or raw data is a type of information that is obtained directly from the first-hand source through </a:t>
            </a:r>
            <a:r>
              <a:rPr lang="en-PH" b="1" dirty="0">
                <a:solidFill>
                  <a:srgbClr val="0070C0"/>
                </a:solidFill>
              </a:rPr>
              <a:t>experiments</a:t>
            </a:r>
            <a:r>
              <a:rPr lang="en-PH" dirty="0"/>
              <a:t>,</a:t>
            </a:r>
            <a:r>
              <a:rPr lang="en-PH" b="1" dirty="0">
                <a:solidFill>
                  <a:srgbClr val="0070C0"/>
                </a:solidFill>
              </a:rPr>
              <a:t> surveys </a:t>
            </a:r>
            <a:r>
              <a:rPr lang="en-PH" dirty="0"/>
              <a:t>or</a:t>
            </a:r>
            <a:r>
              <a:rPr lang="en-PH" b="1" dirty="0">
                <a:solidFill>
                  <a:srgbClr val="0070C0"/>
                </a:solidFill>
              </a:rPr>
              <a:t> observations. </a:t>
            </a:r>
          </a:p>
          <a:p>
            <a:pPr marL="0" indent="0">
              <a:buNone/>
            </a:pPr>
            <a:endParaRPr lang="en-PH" dirty="0"/>
          </a:p>
        </p:txBody>
      </p:sp>
      <p:pic>
        <p:nvPicPr>
          <p:cNvPr id="5" name="Picture 4" descr="A diagram of data collection methods&#10;&#10;AI-generated content may be incorrect.">
            <a:extLst>
              <a:ext uri="{FF2B5EF4-FFF2-40B4-BE49-F238E27FC236}">
                <a16:creationId xmlns:a16="http://schemas.microsoft.com/office/drawing/2014/main" id="{5CD26E32-9B5A-55CC-870B-DC9C3EAC2C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225" r="50000"/>
          <a:stretch>
            <a:fillRect/>
          </a:stretch>
        </p:blipFill>
        <p:spPr>
          <a:xfrm>
            <a:off x="6512270" y="2151932"/>
            <a:ext cx="5440000" cy="445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5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B9287F-B2A4-356B-62CB-AAE2AE1E5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23BA0-4011-E3F0-398E-B7D2BAE15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CC621-69C8-B741-D8E0-B2E2AED9A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The primary data collection method is further classified into two types. They are</a:t>
            </a:r>
          </a:p>
          <a:p>
            <a:pPr marL="0" indent="0">
              <a:buNone/>
            </a:pPr>
            <a:endParaRPr lang="en-PH" dirty="0"/>
          </a:p>
          <a:p>
            <a:pPr>
              <a:buFont typeface="Wingdings" pitchFamily="2" charset="2"/>
              <a:buChar char="§"/>
            </a:pPr>
            <a:r>
              <a:rPr lang="en-PH" b="1" dirty="0">
                <a:solidFill>
                  <a:srgbClr val="0070C0"/>
                </a:solidFill>
              </a:rPr>
              <a:t>Quantitative Data Collection Methods </a:t>
            </a:r>
          </a:p>
          <a:p>
            <a:pPr>
              <a:buFont typeface="Wingdings" pitchFamily="2" charset="2"/>
              <a:buChar char="§"/>
            </a:pPr>
            <a:r>
              <a:rPr lang="en-PH" b="1" dirty="0">
                <a:solidFill>
                  <a:srgbClr val="0070C0"/>
                </a:solidFill>
              </a:rPr>
              <a:t>Qualitative Data Collection Methods</a:t>
            </a:r>
          </a:p>
        </p:txBody>
      </p:sp>
    </p:spTree>
    <p:extLst>
      <p:ext uri="{BB962C8B-B14F-4D97-AF65-F5344CB8AC3E}">
        <p14:creationId xmlns:p14="http://schemas.microsoft.com/office/powerpoint/2010/main" val="3142926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2C5232-AF81-1C32-A935-73C02EFC6A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090" b="15729"/>
          <a:stretch>
            <a:fillRect/>
          </a:stretch>
        </p:blipFill>
        <p:spPr>
          <a:xfrm>
            <a:off x="20" y="776796"/>
            <a:ext cx="12191980" cy="53044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12203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5B2B3B-221A-CD8F-DF9D-380047D7B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08E40-6489-2D42-5F7D-0FDFA2C1E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8A67C-EC21-7D3C-022F-74C746FAE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PH" dirty="0"/>
              <a:t>Quantitative Data is information that can be</a:t>
            </a:r>
            <a:r>
              <a:rPr lang="en-PH" b="1" dirty="0">
                <a:solidFill>
                  <a:srgbClr val="0070C0"/>
                </a:solidFill>
              </a:rPr>
              <a:t> measured, counted, and expressed in numerical values</a:t>
            </a:r>
            <a:r>
              <a:rPr lang="en-PH" dirty="0"/>
              <a:t>, answering questions like "how much," "how many," or "how often". 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PH" dirty="0"/>
              <a:t>It can be divided into two main types: </a:t>
            </a:r>
          </a:p>
          <a:p>
            <a:pPr>
              <a:buFont typeface="Wingdings" pitchFamily="2" charset="2"/>
              <a:buChar char="§"/>
            </a:pPr>
            <a:r>
              <a:rPr lang="en-PH" b="1" dirty="0">
                <a:solidFill>
                  <a:srgbClr val="0070C0"/>
                </a:solidFill>
              </a:rPr>
              <a:t>Discrete</a:t>
            </a:r>
            <a:r>
              <a:rPr lang="en-PH" b="1" dirty="0"/>
              <a:t> </a:t>
            </a:r>
            <a:r>
              <a:rPr lang="en-PH" dirty="0"/>
              <a:t>(countable, like the number of students). </a:t>
            </a:r>
          </a:p>
          <a:p>
            <a:pPr>
              <a:buFont typeface="Wingdings" pitchFamily="2" charset="2"/>
              <a:buChar char="§"/>
            </a:pPr>
            <a:r>
              <a:rPr lang="en-PH" b="1" dirty="0">
                <a:solidFill>
                  <a:srgbClr val="0070C0"/>
                </a:solidFill>
              </a:rPr>
              <a:t>Continuous</a:t>
            </a:r>
            <a:r>
              <a:rPr lang="en-PH" dirty="0"/>
              <a:t> (measurable within a range, like height or temperature).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315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5A60A-8D4E-BB82-2B88-A823AE47A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39426-C981-DC69-B73E-98D5F68BD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EB91B-ED0A-86CC-63F1-C583F2322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PH" dirty="0"/>
              <a:t>Qualitative data is </a:t>
            </a:r>
            <a:r>
              <a:rPr lang="en-PH" b="1" dirty="0">
                <a:solidFill>
                  <a:srgbClr val="0070C0"/>
                </a:solidFill>
              </a:rPr>
              <a:t>non-numerical information </a:t>
            </a:r>
            <a:r>
              <a:rPr lang="en-PH" dirty="0"/>
              <a:t>used to understand concepts, opinions, and experiences, collected through methods like interviews, observations, and text analysis.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81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9C88B-D21F-48C7-39F4-9141C5512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D9BFF-C5AB-BBCD-C717-AF34E91A9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collection tools includes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Surveys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/>
              <a:t>Questionnaires 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/>
              <a:t>Interviews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Observations</a:t>
            </a:r>
          </a:p>
        </p:txBody>
      </p:sp>
      <p:pic>
        <p:nvPicPr>
          <p:cNvPr id="7" name="Picture 6" descr="A diagram of data collection methods&#10;&#10;AI-generated content may be incorrect.">
            <a:extLst>
              <a:ext uri="{FF2B5EF4-FFF2-40B4-BE49-F238E27FC236}">
                <a16:creationId xmlns:a16="http://schemas.microsoft.com/office/drawing/2014/main" id="{04D4D0BD-9B4B-0F42-216B-D94F1900EF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225" r="50000"/>
          <a:stretch>
            <a:fillRect/>
          </a:stretch>
        </p:blipFill>
        <p:spPr>
          <a:xfrm>
            <a:off x="6512270" y="2151932"/>
            <a:ext cx="5440000" cy="445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870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A752E-8F34-5E09-9D84-3612E3B44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5C5B7-D1B0-FFCF-46C9-EA6093FE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8C113-C9F9-CA07-4860-B5CC694F2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3349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Surveys allow you to collect data about opinions, </a:t>
            </a:r>
            <a:r>
              <a:rPr lang="en-US" dirty="0" err="1"/>
              <a:t>behaviours</a:t>
            </a:r>
            <a:r>
              <a:rPr lang="en-US" dirty="0"/>
              <a:t>, experiences, and demographic characteristics by asking people directly.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PH" dirty="0"/>
              <a:t>Surveys are ideal for documenting perceptions, attitudes, beliefs, or knowledge within a clear, predetermined sample of individuals.</a:t>
            </a:r>
          </a:p>
        </p:txBody>
      </p:sp>
      <p:pic>
        <p:nvPicPr>
          <p:cNvPr id="5" name="Picture 4" descr="A pencil and papers with check marks&#10;&#10;AI-generated content may be incorrect.">
            <a:extLst>
              <a:ext uri="{FF2B5EF4-FFF2-40B4-BE49-F238E27FC236}">
                <a16:creationId xmlns:a16="http://schemas.microsoft.com/office/drawing/2014/main" id="{1068A05D-3DB6-1804-D66F-5C41039BA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7781" y="215193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040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4EFD6-421F-F3A5-65F6-641E4905B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349A-24A8-25DB-3807-B1004D593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6369"/>
            <a:ext cx="10515600" cy="3975262"/>
          </a:xfrm>
        </p:spPr>
        <p:txBody>
          <a:bodyPr>
            <a:noAutofit/>
          </a:bodyPr>
          <a:lstStyle/>
          <a:p>
            <a:pPr algn="l">
              <a:buFont typeface="Wingdings" pitchFamily="2" charset="2"/>
              <a:buChar char="Ø"/>
            </a:pPr>
            <a:r>
              <a:rPr lang="en-US" sz="3500" b="1" dirty="0"/>
              <a:t> Introduction</a:t>
            </a:r>
          </a:p>
          <a:p>
            <a:pPr lvl="1">
              <a:buFont typeface="Wingdings" pitchFamily="2" charset="2"/>
              <a:buChar char="§"/>
            </a:pPr>
            <a:r>
              <a:rPr lang="en-US" sz="3100" b="1" dirty="0"/>
              <a:t>What is Data Collection?</a:t>
            </a:r>
          </a:p>
          <a:p>
            <a:pPr algn="l">
              <a:buFont typeface="Wingdings" pitchFamily="2" charset="2"/>
              <a:buChar char="Ø"/>
            </a:pPr>
            <a:r>
              <a:rPr lang="en-US" sz="3500" b="1" dirty="0"/>
              <a:t> </a:t>
            </a:r>
            <a:r>
              <a:rPr lang="en-US" sz="3500" b="1" dirty="0">
                <a:solidFill>
                  <a:schemeClr val="bg2">
                    <a:lumMod val="90000"/>
                  </a:schemeClr>
                </a:solidFill>
              </a:rPr>
              <a:t>Primary Data Collection</a:t>
            </a:r>
          </a:p>
          <a:p>
            <a:pPr lvl="1">
              <a:buFont typeface="Wingdings" pitchFamily="2" charset="2"/>
              <a:buChar char="§"/>
            </a:pPr>
            <a:r>
              <a:rPr lang="en-US" sz="3100" b="1" dirty="0">
                <a:solidFill>
                  <a:schemeClr val="bg2">
                    <a:lumMod val="90000"/>
                  </a:schemeClr>
                </a:solidFill>
              </a:rPr>
              <a:t> Quantitative and Qualitative Data</a:t>
            </a:r>
          </a:p>
          <a:p>
            <a:pPr lvl="1">
              <a:buFont typeface="Wingdings" pitchFamily="2" charset="2"/>
              <a:buChar char="§"/>
            </a:pPr>
            <a:r>
              <a:rPr lang="en-US" sz="3100" b="1" dirty="0">
                <a:solidFill>
                  <a:schemeClr val="bg2">
                    <a:lumMod val="90000"/>
                  </a:schemeClr>
                </a:solidFill>
              </a:rPr>
              <a:t> Data Collection Tools</a:t>
            </a:r>
          </a:p>
          <a:p>
            <a:pPr algn="l">
              <a:buFont typeface="Wingdings" pitchFamily="2" charset="2"/>
              <a:buChar char="Ø"/>
            </a:pPr>
            <a:r>
              <a:rPr lang="en-US" sz="3500" b="1" dirty="0">
                <a:solidFill>
                  <a:schemeClr val="bg2">
                    <a:lumMod val="90000"/>
                  </a:schemeClr>
                </a:solidFill>
              </a:rPr>
              <a:t> Secondary Data Collection</a:t>
            </a:r>
          </a:p>
          <a:p>
            <a:pPr marL="0" indent="0" algn="l">
              <a:buNone/>
            </a:pPr>
            <a:endParaRPr lang="en-US" sz="3500" b="1" dirty="0"/>
          </a:p>
        </p:txBody>
      </p:sp>
    </p:spTree>
    <p:extLst>
      <p:ext uri="{BB962C8B-B14F-4D97-AF65-F5344CB8AC3E}">
        <p14:creationId xmlns:p14="http://schemas.microsoft.com/office/powerpoint/2010/main" val="2129052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4C71-B1CA-1B24-3900-7B20F7646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75DEA-6A60-9A1B-B892-F7279834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302D6-3CEB-7E6F-F7A5-F2595795F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0607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Surveys can be done using questionnaires where you ask people to fill out questions themselves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clipboard with a questionnaire&#10;&#10;AI-generated content may be incorrect.">
            <a:extLst>
              <a:ext uri="{FF2B5EF4-FFF2-40B4-BE49-F238E27FC236}">
                <a16:creationId xmlns:a16="http://schemas.microsoft.com/office/drawing/2014/main" id="{4AD422BB-3588-8EFA-1B12-DDE1B5C70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935" y="1489150"/>
            <a:ext cx="508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925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47660-3EAB-65BE-353F-693E3AB1A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6EB6B-365E-410F-E9E7-4EE715087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2B8D6-CD3D-DEC6-4778-7071C5D7B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61586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Or conduct interviews where you ask questions and record the answers.</a:t>
            </a:r>
            <a:endParaRPr lang="en-PH" dirty="0"/>
          </a:p>
        </p:txBody>
      </p:sp>
      <p:pic>
        <p:nvPicPr>
          <p:cNvPr id="4" name="Picture 3" descr="A person and person holding microphones&#10;&#10;AI-generated content may be incorrect.">
            <a:extLst>
              <a:ext uri="{FF2B5EF4-FFF2-40B4-BE49-F238E27FC236}">
                <a16:creationId xmlns:a16="http://schemas.microsoft.com/office/drawing/2014/main" id="{A51BAE7C-D605-809C-E08E-52E1E0BA9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739900"/>
            <a:ext cx="5080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939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58C45-9B24-D857-5EAF-9F3543708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7B95-549C-56B5-01C9-F9FA7F30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Questionnaires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8B7FB-369D-C5A4-599E-D7CF2E606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55372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Questionnaires are more common in quantitative research.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usually include closed questions with multiple-choice answers or rating scales.</a:t>
            </a:r>
            <a:endParaRPr lang="en-P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D06FCE-551A-5108-45CC-3AC40C97F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926" y="2286869"/>
            <a:ext cx="48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818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survey&#10;&#10;AI-generated content may be incorrect.">
            <a:extLst>
              <a:ext uri="{FF2B5EF4-FFF2-40B4-BE49-F238E27FC236}">
                <a16:creationId xmlns:a16="http://schemas.microsoft.com/office/drawing/2014/main" id="{853848F0-2691-E3E8-00DC-250834A7B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62405"/>
            <a:ext cx="7772400" cy="533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399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464BE-77C8-85B4-8018-3C7B6F379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6E807-10FE-9CA0-30A9-7828439C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Questionnaires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AC330-EA71-FCD1-148C-5A2404962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55372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They can also be used to obtain qualitative data by asking open-ended questions with a free-text format. </a:t>
            </a:r>
          </a:p>
          <a:p>
            <a:pPr marL="0" indent="0">
              <a:buNone/>
            </a:pPr>
            <a:endParaRPr lang="en-P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947FC9-100E-7180-1B90-657028398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926" y="2286869"/>
            <a:ext cx="48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946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urvey&#10;&#10;AI-generated content may be incorrect.">
            <a:extLst>
              <a:ext uri="{FF2B5EF4-FFF2-40B4-BE49-F238E27FC236}">
                <a16:creationId xmlns:a16="http://schemas.microsoft.com/office/drawing/2014/main" id="{B360A3B7-EAE7-05FC-8C76-5E4E57052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94087"/>
            <a:ext cx="7772400" cy="5469826"/>
          </a:xfrm>
          <a:prstGeom prst="rect">
            <a:avLst/>
          </a:prstGeom>
          <a:effectLst>
            <a:glow rad="714912">
              <a:schemeClr val="tx1">
                <a:alpha val="6336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3656843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605797-6077-C7B3-9586-E1F1EDCF5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5CB27-4BDF-C5E1-E406-34FE5446A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Questionnaires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6FDF0-4731-7499-9AFF-80AF18840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55372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Open-ended questions should be specific enough to yield coherent responses across respondents, yet broad enough to invite a spectrum of answers.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E2A24-6E92-0A4C-F945-417882FED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926" y="2286869"/>
            <a:ext cx="48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3950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0EACCFD-5678-6CB5-3A98-445B5844F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591A3-108A-37FB-40FF-D66ED6942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Questionnaires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276E4-47D6-7330-9ACD-1A3BD730A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48168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allows you to collect consistent data from many people and analyze the responses statistically.</a:t>
            </a:r>
            <a:endParaRPr lang="en-P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9C6EF2-E788-4E61-B5F0-A3CBE1EE9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926" y="2286869"/>
            <a:ext cx="48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765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C4561F6-BB10-FFFA-581C-2FE762E1D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AAF7-0F95-DD2C-344C-9F256F4E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Questionnaires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2789B-DAAF-3C7E-5F6E-CFBE3FFDA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example, if you want to measure student satisfaction with their teacher, you could use a questionnaire to collect responses from many students.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592747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questionnaire with text on it&#10;&#10;AI-generated content may be incorrect.">
            <a:extLst>
              <a:ext uri="{FF2B5EF4-FFF2-40B4-BE49-F238E27FC236}">
                <a16:creationId xmlns:a16="http://schemas.microsoft.com/office/drawing/2014/main" id="{AACDAFC5-98C2-0550-040C-19E50A326F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288" y="0"/>
            <a:ext cx="5636712" cy="6858000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026876-F9C5-CDEE-2445-DCCF532178F6}"/>
              </a:ext>
            </a:extLst>
          </p:cNvPr>
          <p:cNvSpPr txBox="1"/>
          <p:nvPr/>
        </p:nvSpPr>
        <p:spPr>
          <a:xfrm>
            <a:off x="277587" y="2305615"/>
            <a:ext cx="609755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dirty="0"/>
              <a:t>For example, if you want to measure alcoholic consumption of a patient, you could use a questionnaire to collect responses from many patients.</a:t>
            </a:r>
            <a:endParaRPr lang="en-PH" sz="2800" dirty="0"/>
          </a:p>
        </p:txBody>
      </p:sp>
    </p:spTree>
    <p:extLst>
      <p:ext uri="{BB962C8B-B14F-4D97-AF65-F5344CB8AC3E}">
        <p14:creationId xmlns:p14="http://schemas.microsoft.com/office/powerpoint/2010/main" val="1569379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7465C-67A8-A339-316F-4E12ECDB9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D4C28-1CD1-D962-37BC-68FC57583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Modern businesses run on data.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PH" dirty="0"/>
              <a:t>They regularly capture, store and analyze large amounts of data to which they can apply analytics to make strategic decisions and make some conclusions about their performance.</a:t>
            </a:r>
          </a:p>
          <a:p>
            <a:pPr marL="0" indent="0">
              <a:buNone/>
            </a:pPr>
            <a:endParaRPr lang="en-PH" dirty="0"/>
          </a:p>
        </p:txBody>
      </p:sp>
      <p:pic>
        <p:nvPicPr>
          <p:cNvPr id="4" name="Picture 3" descr="A close-up of a business report&#10;&#10;AI-generated content may be incorrect.">
            <a:extLst>
              <a:ext uri="{FF2B5EF4-FFF2-40B4-BE49-F238E27FC236}">
                <a16:creationId xmlns:a16="http://schemas.microsoft.com/office/drawing/2014/main" id="{767B6357-57D1-2805-61F8-7147C2BA9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930" y="798798"/>
            <a:ext cx="3728157" cy="2880000"/>
          </a:xfrm>
          <a:prstGeom prst="rect">
            <a:avLst/>
          </a:prstGeom>
          <a:noFill/>
        </p:spPr>
      </p:pic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2146F72E-D1E9-E5B4-74F1-FA85013B9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930" y="3778532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165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588CA-2E63-F535-7AE6-618C2AF0A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6E7EE-6DDE-8F7B-FB04-F1CFDECF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56F76-559D-11B5-B8C7-912965891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43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Interviews are more common in qualitative research.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usually allow participants to answer questions in their own words.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endParaRPr lang="en-PH" dirty="0"/>
          </a:p>
        </p:txBody>
      </p:sp>
      <p:pic>
        <p:nvPicPr>
          <p:cNvPr id="4" name="Picture 3" descr="A person and person holding microphones&#10;&#10;AI-generated content may be incorrect.">
            <a:extLst>
              <a:ext uri="{FF2B5EF4-FFF2-40B4-BE49-F238E27FC236}">
                <a16:creationId xmlns:a16="http://schemas.microsoft.com/office/drawing/2014/main" id="{8C1CA8BF-CAA2-6254-DE38-0A66DEA57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739900"/>
            <a:ext cx="5080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1632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03AA9-3175-BF27-6125-5ED22D9FF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A3B4-0C61-B628-97F0-FB2A94CC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7E6A-A171-8CCA-EEC2-232DB3D73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43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Interviews are ideal when used to document participants' </a:t>
            </a:r>
            <a:r>
              <a:rPr lang="en-PH" b="1" dirty="0">
                <a:solidFill>
                  <a:srgbClr val="0070C0"/>
                </a:solidFill>
              </a:rPr>
              <a:t>accounts</a:t>
            </a:r>
            <a:r>
              <a:rPr lang="en-PH" dirty="0"/>
              <a:t>, </a:t>
            </a:r>
            <a:r>
              <a:rPr lang="en-PH" b="1" dirty="0">
                <a:solidFill>
                  <a:srgbClr val="0070C0"/>
                </a:solidFill>
              </a:rPr>
              <a:t>perceptions</a:t>
            </a:r>
            <a:r>
              <a:rPr lang="en-PH" dirty="0"/>
              <a:t> of, or </a:t>
            </a:r>
            <a:r>
              <a:rPr lang="en-PH" b="1" dirty="0">
                <a:solidFill>
                  <a:srgbClr val="0070C0"/>
                </a:solidFill>
              </a:rPr>
              <a:t>stories</a:t>
            </a:r>
            <a:r>
              <a:rPr lang="en-PH" dirty="0"/>
              <a:t> about </a:t>
            </a:r>
            <a:r>
              <a:rPr lang="en-PH" b="1" dirty="0">
                <a:solidFill>
                  <a:srgbClr val="0070C0"/>
                </a:solidFill>
              </a:rPr>
              <a:t>attitudes</a:t>
            </a:r>
            <a:r>
              <a:rPr lang="en-PH" dirty="0"/>
              <a:t> toward and responses to certain situations or phenomena.</a:t>
            </a:r>
          </a:p>
        </p:txBody>
      </p:sp>
      <p:pic>
        <p:nvPicPr>
          <p:cNvPr id="4" name="Picture 3" descr="A person and person holding microphones&#10;&#10;AI-generated content may be incorrect.">
            <a:extLst>
              <a:ext uri="{FF2B5EF4-FFF2-40B4-BE49-F238E27FC236}">
                <a16:creationId xmlns:a16="http://schemas.microsoft.com/office/drawing/2014/main" id="{C856B585-80C0-EB7A-2FF3-E43A1CA5F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739900"/>
            <a:ext cx="5080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8109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E6CB4-3129-E41D-4ED6-0037EE844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24B8-647A-6C42-F38F-0D66D9B07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of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24ADB-F69B-17EA-11EF-2121B0F3E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43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They can be </a:t>
            </a:r>
            <a:r>
              <a:rPr lang="en-PH" b="1" dirty="0">
                <a:solidFill>
                  <a:srgbClr val="0070C0"/>
                </a:solidFill>
              </a:rPr>
              <a:t>structured</a:t>
            </a:r>
            <a:r>
              <a:rPr lang="en-PH" dirty="0"/>
              <a:t> or </a:t>
            </a:r>
            <a:r>
              <a:rPr lang="en-PH" b="1" dirty="0">
                <a:solidFill>
                  <a:srgbClr val="0070C0"/>
                </a:solidFill>
              </a:rPr>
              <a:t>unstructured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PH" dirty="0"/>
              <a:t>Interviews can either follow a tightly written script that mimics a survey or be inspired by a loose set of questions that invite interviewees to express themselves more freely</a:t>
            </a:r>
          </a:p>
        </p:txBody>
      </p:sp>
      <p:pic>
        <p:nvPicPr>
          <p:cNvPr id="4" name="Picture 3" descr="A person and person holding microphones&#10;&#10;AI-generated content may be incorrect.">
            <a:extLst>
              <a:ext uri="{FF2B5EF4-FFF2-40B4-BE49-F238E27FC236}">
                <a16:creationId xmlns:a16="http://schemas.microsoft.com/office/drawing/2014/main" id="{519E9447-F668-72FA-0082-B8831474D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739900"/>
            <a:ext cx="5080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48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647A5D-26A9-4BAB-BC3A-E1B3A3F3A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07F18-9BA9-E33A-F4F5-701912090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Interviews vs Surveys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802BD-C237-5227-6FE4-438C2364D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43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Many research questions that can be answered with surveys can also be answered through interviews, but interviews will generally yield richer, more in-depth data than surveys.</a:t>
            </a:r>
          </a:p>
        </p:txBody>
      </p:sp>
      <p:pic>
        <p:nvPicPr>
          <p:cNvPr id="4" name="Picture 3" descr="A person and person holding microphones&#10;&#10;AI-generated content may be incorrect.">
            <a:extLst>
              <a:ext uri="{FF2B5EF4-FFF2-40B4-BE49-F238E27FC236}">
                <a16:creationId xmlns:a16="http://schemas.microsoft.com/office/drawing/2014/main" id="{4E85406F-0B5F-945A-68C3-BF160041E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739900"/>
            <a:ext cx="5080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645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8B44E-776D-B0F0-FEA4-BEAA03C59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0BCF3-9B44-F81B-54D9-726DD9A27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Interviews vs Surveys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40A8B-4FDE-5190-77B4-DD83E1FBD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43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Unlike questionnaires, you can ask a follow-up question and explore ideas in more depth.</a:t>
            </a:r>
          </a:p>
        </p:txBody>
      </p:sp>
      <p:pic>
        <p:nvPicPr>
          <p:cNvPr id="4" name="Picture 3" descr="A person and person holding microphones&#10;&#10;AI-generated content may be incorrect.">
            <a:extLst>
              <a:ext uri="{FF2B5EF4-FFF2-40B4-BE49-F238E27FC236}">
                <a16:creationId xmlns:a16="http://schemas.microsoft.com/office/drawing/2014/main" id="{8AA0B9C6-9535-D326-6002-3D3AD5EFC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739900"/>
            <a:ext cx="5080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7207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86768-42A0-48AA-2966-72322FA82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3C2D7-6C9E-F11D-F2DF-BDB61A321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of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EC4DC-D3A3-6A2C-DD31-FFB7183CF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43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Because interviewers are the </a:t>
            </a:r>
            <a:r>
              <a:rPr lang="en-PH" i="1" dirty="0"/>
              <a:t>instruments</a:t>
            </a:r>
            <a:r>
              <a:rPr lang="en-PH" dirty="0"/>
              <a:t> of data collection, interviewers should be trained to collect comparable data. </a:t>
            </a:r>
          </a:p>
        </p:txBody>
      </p:sp>
      <p:pic>
        <p:nvPicPr>
          <p:cNvPr id="4" name="Picture 3" descr="A person and person holding microphones&#10;&#10;AI-generated content may be incorrect.">
            <a:extLst>
              <a:ext uri="{FF2B5EF4-FFF2-40B4-BE49-F238E27FC236}">
                <a16:creationId xmlns:a16="http://schemas.microsoft.com/office/drawing/2014/main" id="{A70C391E-1BAC-6C47-D2CF-AB6961E54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739900"/>
            <a:ext cx="5080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2005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77912-E000-D899-671E-6F876B961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B6CDC-B068-AFAB-622A-1ED8D9A47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of Interviews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FB855-7BD5-506D-E8D4-AB069F614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43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The number of interviews required depends on the research question and the overarching methodology used.</a:t>
            </a:r>
          </a:p>
        </p:txBody>
      </p:sp>
      <p:pic>
        <p:nvPicPr>
          <p:cNvPr id="4" name="Picture 3" descr="A person and person holding microphones&#10;&#10;AI-generated content may be incorrect.">
            <a:extLst>
              <a:ext uri="{FF2B5EF4-FFF2-40B4-BE49-F238E27FC236}">
                <a16:creationId xmlns:a16="http://schemas.microsoft.com/office/drawing/2014/main" id="{4C0C6576-C1D2-3FBA-29BB-3AD72CCB4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800" y="1739900"/>
            <a:ext cx="5080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4091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3" title="Training AI takes heavy toll on Kenyans working for $2 an hour | 60 Minutes">
            <a:hlinkClick r:id="" action="ppaction://media"/>
            <a:extLst>
              <a:ext uri="{FF2B5EF4-FFF2-40B4-BE49-F238E27FC236}">
                <a16:creationId xmlns:a16="http://schemas.microsoft.com/office/drawing/2014/main" id="{C5F20D4B-74DF-1C03-A156-A53EFB21633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73000" y="1269000"/>
            <a:ext cx="7646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9C105-C186-ACC4-F390-90523F0CC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26D90-DE8B-91FE-9C53-A21F47EC4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an interview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BB724-B614-D0A1-E454-E44878E07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86869"/>
            <a:ext cx="10515599" cy="43513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PH" sz="3000" dirty="0"/>
              <a:t>You </a:t>
            </a:r>
            <a:r>
              <a:rPr lang="en-PH" sz="3000" b="1" dirty="0">
                <a:solidFill>
                  <a:srgbClr val="0070C0"/>
                </a:solidFill>
              </a:rPr>
              <a:t>wish</a:t>
            </a:r>
            <a:r>
              <a:rPr lang="en-PH" sz="3000" dirty="0"/>
              <a:t> to gather very detailed information </a:t>
            </a:r>
          </a:p>
          <a:p>
            <a:pPr>
              <a:buFont typeface="Wingdings" pitchFamily="2" charset="2"/>
              <a:buChar char="§"/>
            </a:pPr>
            <a:r>
              <a:rPr lang="en-PH" sz="3000" dirty="0"/>
              <a:t>You </a:t>
            </a:r>
            <a:r>
              <a:rPr lang="en-PH" sz="3000" b="1" dirty="0">
                <a:solidFill>
                  <a:srgbClr val="0070C0"/>
                </a:solidFill>
              </a:rPr>
              <a:t>anticipate</a:t>
            </a:r>
            <a:r>
              <a:rPr lang="en-PH" sz="3000" dirty="0"/>
              <a:t> wanting to ask respondents follow-up questions based on their responses </a:t>
            </a:r>
          </a:p>
          <a:p>
            <a:pPr>
              <a:buFont typeface="Wingdings" pitchFamily="2" charset="2"/>
              <a:buChar char="§"/>
            </a:pPr>
            <a:r>
              <a:rPr lang="en-PH" sz="3000" dirty="0"/>
              <a:t>You </a:t>
            </a:r>
            <a:r>
              <a:rPr lang="en-PH" sz="3000" b="1" dirty="0">
                <a:solidFill>
                  <a:srgbClr val="0070C0"/>
                </a:solidFill>
              </a:rPr>
              <a:t>plan</a:t>
            </a:r>
            <a:r>
              <a:rPr lang="en-PH" sz="3000" dirty="0"/>
              <a:t> to ask questions that require lengthy explanation </a:t>
            </a:r>
          </a:p>
          <a:p>
            <a:pPr>
              <a:buFont typeface="Wingdings" pitchFamily="2" charset="2"/>
              <a:buChar char="§"/>
            </a:pPr>
            <a:r>
              <a:rPr lang="en-PH" sz="3000" dirty="0"/>
              <a:t>You are </a:t>
            </a:r>
            <a:r>
              <a:rPr lang="en-PH" sz="3000" b="1" dirty="0">
                <a:solidFill>
                  <a:srgbClr val="0070C0"/>
                </a:solidFill>
              </a:rPr>
              <a:t>studying</a:t>
            </a:r>
            <a:r>
              <a:rPr lang="en-PH" sz="3000" dirty="0"/>
              <a:t> a complex or potentially confusing topic to respondents.</a:t>
            </a:r>
          </a:p>
          <a:p>
            <a:pPr>
              <a:buFont typeface="Wingdings" pitchFamily="2" charset="2"/>
              <a:buChar char="§"/>
            </a:pPr>
            <a:r>
              <a:rPr lang="en-PH" sz="3000" dirty="0"/>
              <a:t> You are </a:t>
            </a:r>
            <a:r>
              <a:rPr lang="en-PH" sz="3000" b="1" dirty="0">
                <a:solidFill>
                  <a:srgbClr val="0070C0"/>
                </a:solidFill>
              </a:rPr>
              <a:t>studying</a:t>
            </a:r>
            <a:r>
              <a:rPr lang="en-PH" sz="3000" dirty="0"/>
              <a:t> processes, such as how people make decisions</a:t>
            </a:r>
          </a:p>
        </p:txBody>
      </p:sp>
    </p:spTree>
    <p:extLst>
      <p:ext uri="{BB962C8B-B14F-4D97-AF65-F5344CB8AC3E}">
        <p14:creationId xmlns:p14="http://schemas.microsoft.com/office/powerpoint/2010/main" val="1301247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9920C-C3D3-C5F4-7ECF-344FC6447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89EAD-E360-E0E4-B4E1-EA3DB0BC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441B9-1CDD-9522-5C9D-CD4729512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Observations allow you to </a:t>
            </a:r>
            <a:r>
              <a:rPr lang="en-US" b="1" dirty="0">
                <a:solidFill>
                  <a:srgbClr val="0070C0"/>
                </a:solidFill>
              </a:rPr>
              <a:t>collect data unobtrusively</a:t>
            </a:r>
            <a:r>
              <a:rPr lang="en-US" dirty="0"/>
              <a:t>, observing characteristics, </a:t>
            </a:r>
            <a:r>
              <a:rPr lang="en-US" dirty="0" err="1"/>
              <a:t>behaviours</a:t>
            </a:r>
            <a:r>
              <a:rPr lang="en-US" dirty="0"/>
              <a:t> or social interactions without relying on self-reporting.</a:t>
            </a:r>
            <a:endParaRPr lang="en-PH" dirty="0"/>
          </a:p>
        </p:txBody>
      </p:sp>
      <p:pic>
        <p:nvPicPr>
          <p:cNvPr id="4" name="Picture 3" descr="A cartoon of a cat looking through a telescope&#10;&#10;AI-generated content may be incorrect.">
            <a:extLst>
              <a:ext uri="{FF2B5EF4-FFF2-40B4-BE49-F238E27FC236}">
                <a16:creationId xmlns:a16="http://schemas.microsoft.com/office/drawing/2014/main" id="{58E6F5C1-A813-1BFC-D2A4-4A9621BD1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221" y="3266069"/>
            <a:ext cx="342857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210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A2AC7A6-FB69-0A99-B81F-911DF448BCC0}"/>
              </a:ext>
            </a:extLst>
          </p:cNvPr>
          <p:cNvSpPr txBox="1">
            <a:spLocks/>
          </p:cNvSpPr>
          <p:nvPr/>
        </p:nvSpPr>
        <p:spPr>
          <a:xfrm>
            <a:off x="140792" y="1630011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PH" dirty="0"/>
              <a:t>For example, in a coffee shop business, they may capture data about what selections the menu sells the most at a particular point in time.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64A5C1-8D5B-0B49-8300-2F9DACA78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208" y="189000"/>
            <a:ext cx="648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368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7402E7-135C-01B7-87E9-9483FB306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7CD08-BC68-8558-3453-A2D73CAC3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7920E-859A-22BB-0243-0D69F8263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Observations may be conducted in real time, taking notes as you observe, or you might make audio visual recordings for later analysis.</a:t>
            </a:r>
            <a:endParaRPr lang="en-PH" dirty="0"/>
          </a:p>
        </p:txBody>
      </p:sp>
      <p:pic>
        <p:nvPicPr>
          <p:cNvPr id="4" name="Picture 3" descr="A cartoon of a cat looking through a telescope&#10;&#10;AI-generated content may be incorrect.">
            <a:extLst>
              <a:ext uri="{FF2B5EF4-FFF2-40B4-BE49-F238E27FC236}">
                <a16:creationId xmlns:a16="http://schemas.microsoft.com/office/drawing/2014/main" id="{BBDBA29E-AE08-5F80-86A7-1ED4E4C52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221" y="3266069"/>
            <a:ext cx="342857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544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33348E-B11B-CE20-7B77-FAF8EE6E2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F7128-A416-DD78-D999-410D7DF3E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805F5-E639-C8C2-3C3C-7BC5B5B1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0214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Quantitative observation involves systematically measuring or counting specific events, </a:t>
            </a:r>
            <a:r>
              <a:rPr lang="en-US" dirty="0" err="1"/>
              <a:t>behaviours</a:t>
            </a:r>
            <a:r>
              <a:rPr lang="en-US" dirty="0"/>
              <a:t>, characteristics etc.</a:t>
            </a:r>
            <a:endParaRPr lang="en-PH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6842DE0-345E-6EBE-61B2-EB395A66E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370" y="2286869"/>
            <a:ext cx="48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817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B920EE-8F9D-0718-A509-1F24586BD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E36FC-1063-9C9C-9601-BE5C51C1C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EF61D-AA28-A4E4-35FB-717EE4C71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7678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With this method, it is important to have a clear objective rules to ensure you count the same thing consistently.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dirty="0"/>
              <a:t>You also need to clearly define the categories and criteria of your observation in advance.</a:t>
            </a:r>
            <a:endParaRPr lang="en-US" dirty="0"/>
          </a:p>
          <a:p>
            <a:pPr marL="0" indent="0">
              <a:buNone/>
            </a:pPr>
            <a:endParaRPr lang="en-PH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6A605B3-4CBE-9E06-1987-546AE2385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370" y="2286869"/>
            <a:ext cx="48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498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4AEC44-F3B7-E107-F10B-CA4183649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984B8-2E97-12DB-3846-33B09E38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ED4E5-825D-169D-CCA7-2001A40B1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99180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example, to research your own improvement in running, you could observe your performance directly using a running application.</a:t>
            </a:r>
            <a:endParaRPr lang="en-PH" dirty="0"/>
          </a:p>
        </p:txBody>
      </p:sp>
      <p:pic>
        <p:nvPicPr>
          <p:cNvPr id="6" name="Picture 5" descr="A person pointing at a digital clock&#10;&#10;AI-generated content may be incorrect.">
            <a:extLst>
              <a:ext uri="{FF2B5EF4-FFF2-40B4-BE49-F238E27FC236}">
                <a16:creationId xmlns:a16="http://schemas.microsoft.com/office/drawing/2014/main" id="{CDCB9A65-94EB-5906-C78F-B020492BC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0008" y="2365528"/>
            <a:ext cx="4951579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6097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BA7BD9-57F5-87CB-4ECC-3EE4DF8A0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0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155254"/>
      </p:ext>
    </p:extLst>
  </p:cSld>
  <p:clrMapOvr>
    <a:masterClrMapping/>
  </p:clrMapOvr>
  <p:transition spd="slow">
    <p:push dir="u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28FF9B-DF48-8F63-46D0-5D5B988DD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C16B5A-AB32-70A1-7981-9BDB05014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6270171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43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33ACC2-A43F-CD82-B0C6-B7372FE5D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A4323F-5FE9-8EAE-EEDB-11F948AC6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13137502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77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C521D3-B851-38A2-EFA9-21BB862CC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AAF508-D3F5-BB0A-2D84-28928DE1D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18745200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660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964819-B065-7AB8-7064-E524302FE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3D3AE2-63F5-D7D3-76BB-1879AFF70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23522473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623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1C6F29-E64F-9C32-9962-E666A6BFE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CBA3FB-F992-BB70-90A0-98B190524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29335445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722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766FC0DC-C6F7-AFBC-6B54-750053CD0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15D1C5-EFBE-E6E5-B845-1DE5EFF78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208" y="189000"/>
            <a:ext cx="6480000" cy="64800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E4C760-A350-4EC3-F5EC-8B5D277567A7}"/>
              </a:ext>
            </a:extLst>
          </p:cNvPr>
          <p:cNvSpPr txBox="1">
            <a:spLocks/>
          </p:cNvSpPr>
          <p:nvPr/>
        </p:nvSpPr>
        <p:spPr>
          <a:xfrm>
            <a:off x="140792" y="1574027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PH" dirty="0"/>
              <a:t>Or they may capture information about the purpose of each customer’s visit or their demographic.</a:t>
            </a:r>
          </a:p>
        </p:txBody>
      </p:sp>
    </p:spTree>
    <p:extLst>
      <p:ext uri="{BB962C8B-B14F-4D97-AF65-F5344CB8AC3E}">
        <p14:creationId xmlns:p14="http://schemas.microsoft.com/office/powerpoint/2010/main" val="2851530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844FF5-39DE-0D32-F354-E0618B157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266F19-BA9F-BB95-247A-C7BAD7A2A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34625903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065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35BA32-996A-033A-70E8-A6ED94E2C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BEED58-D0DA-6118-8810-98B01FF52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42183699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085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C81A06-F254-DE91-72A8-6CEB0FEFC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9C3413-532A-975D-336F-08EDC8F1B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47791397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78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138DC0-9C33-85C4-5E43-E12911DFA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212253-7303-EE71-B522-AB3737759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54108221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296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1ABE9D-CB54-04CF-E4BF-D99310BB5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AA4CDD-0D56-3A3B-0AD7-E870AF8F4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58083062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468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A1FD37-E22A-391A-2912-B0C3E5534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85AD29-0063-6258-B758-C4C9A5B2A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154" y="-63942686"/>
            <a:ext cx="5325692" cy="72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570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DFFC3-8FD0-8D6C-8368-BFAFEACF3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A2795-688D-3ECF-43F6-BC18833D8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12696-B13E-1284-9A45-0D907D3E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43702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Qualitative observation involves taking detailed notes and writing rich descriptions of what is observed.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means that you do not have to decide in advance how to categorize your observations.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9C209A-A17B-0EEF-20E5-67AC82BB3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134" y="1911495"/>
            <a:ext cx="2462638" cy="1800000"/>
          </a:xfrm>
          <a:prstGeom prst="rect">
            <a:avLst/>
          </a:prstGeom>
        </p:spPr>
      </p:pic>
      <p:pic>
        <p:nvPicPr>
          <p:cNvPr id="8" name="Picture 7" descr="Cartoon of a cartoon character&#10;&#10;AI-generated content may be incorrect.">
            <a:extLst>
              <a:ext uri="{FF2B5EF4-FFF2-40B4-BE49-F238E27FC236}">
                <a16:creationId xmlns:a16="http://schemas.microsoft.com/office/drawing/2014/main" id="{6D73E68C-6249-015E-83AB-5424974A5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071" y="3896621"/>
            <a:ext cx="157769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7342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727EE1-2731-D2D4-0E9B-8956D9FC1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8C3E8-B450-6837-7B26-991B89DD6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B8E62-FE6B-CFFC-9DEB-F4655C647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70781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theory, observations allow you to collect data on how people really behave and not just how they say they do.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But keep in mind that being observed may make people behave differently than they normally would.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C129EA-06FF-02EA-539A-670EC6611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134" y="1911495"/>
            <a:ext cx="2462638" cy="1800000"/>
          </a:xfrm>
          <a:prstGeom prst="rect">
            <a:avLst/>
          </a:prstGeom>
        </p:spPr>
      </p:pic>
      <p:pic>
        <p:nvPicPr>
          <p:cNvPr id="6" name="Picture 5" descr="Cartoon of a cartoon character&#10;&#10;AI-generated content may be incorrect.">
            <a:extLst>
              <a:ext uri="{FF2B5EF4-FFF2-40B4-BE49-F238E27FC236}">
                <a16:creationId xmlns:a16="http://schemas.microsoft.com/office/drawing/2014/main" id="{CAD5E024-4A12-5E9B-7387-449C42682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071" y="3896621"/>
            <a:ext cx="157769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4436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18B94-4D81-DAF5-F35E-FFDEB65C4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A1C65-92B0-3AD2-28E8-5BFE43DDA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AEB3E-9761-6041-D73D-679766440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6369"/>
            <a:ext cx="10515600" cy="3975262"/>
          </a:xfrm>
        </p:spPr>
        <p:txBody>
          <a:bodyPr>
            <a:noAutofit/>
          </a:bodyPr>
          <a:lstStyle/>
          <a:p>
            <a:pPr algn="l">
              <a:buFont typeface="Wingdings" pitchFamily="2" charset="2"/>
              <a:buChar char="Ø"/>
            </a:pPr>
            <a:r>
              <a:rPr lang="en-US" sz="3500" b="1" dirty="0"/>
              <a:t> Introduction</a:t>
            </a:r>
          </a:p>
          <a:p>
            <a:pPr lvl="1">
              <a:buFont typeface="Wingdings" pitchFamily="2" charset="2"/>
              <a:buChar char="§"/>
            </a:pPr>
            <a:r>
              <a:rPr lang="en-US" sz="3100" b="1" dirty="0"/>
              <a:t>What is Data Collection?</a:t>
            </a:r>
          </a:p>
          <a:p>
            <a:pPr algn="l">
              <a:buFont typeface="Wingdings" pitchFamily="2" charset="2"/>
              <a:buChar char="Ø"/>
            </a:pPr>
            <a:r>
              <a:rPr lang="en-US" sz="3500" b="1" dirty="0"/>
              <a:t> Primary Data Collection</a:t>
            </a:r>
          </a:p>
          <a:p>
            <a:pPr lvl="1">
              <a:buFont typeface="Wingdings" pitchFamily="2" charset="2"/>
              <a:buChar char="§"/>
            </a:pPr>
            <a:r>
              <a:rPr lang="en-US" sz="3100" b="1" dirty="0"/>
              <a:t> Quantitative and Qualitative Data</a:t>
            </a:r>
          </a:p>
          <a:p>
            <a:pPr lvl="1">
              <a:buFont typeface="Wingdings" pitchFamily="2" charset="2"/>
              <a:buChar char="§"/>
            </a:pPr>
            <a:r>
              <a:rPr lang="en-US" sz="3100" b="1" dirty="0"/>
              <a:t> Data Collection Tools</a:t>
            </a:r>
          </a:p>
          <a:p>
            <a:pPr algn="l">
              <a:buFont typeface="Wingdings" pitchFamily="2" charset="2"/>
              <a:buChar char="Ø"/>
            </a:pPr>
            <a:r>
              <a:rPr lang="en-US" sz="35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3500" b="1" dirty="0"/>
              <a:t>Secondary Data Collection</a:t>
            </a:r>
          </a:p>
          <a:p>
            <a:pPr marL="0" indent="0" algn="l">
              <a:buNone/>
            </a:pPr>
            <a:endParaRPr lang="en-US" sz="3500" b="1" dirty="0"/>
          </a:p>
        </p:txBody>
      </p:sp>
    </p:spTree>
    <p:extLst>
      <p:ext uri="{BB962C8B-B14F-4D97-AF65-F5344CB8AC3E}">
        <p14:creationId xmlns:p14="http://schemas.microsoft.com/office/powerpoint/2010/main" val="13942625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96C6F30-1509-6047-7F88-AE0D6FBE5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A4737-711B-5828-A324-E81B5D23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CF7AC-596C-CA60-FD71-2C2540C11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media and communication, you might collect speeches samples of texts to be </a:t>
            </a:r>
            <a:r>
              <a:rPr lang="en-GB" dirty="0" err="1"/>
              <a:t>analyzed</a:t>
            </a:r>
            <a:r>
              <a:rPr lang="en-GB" dirty="0"/>
              <a:t>. (</a:t>
            </a:r>
            <a:r>
              <a:rPr lang="en-GB" dirty="0" err="1"/>
              <a:t>e.g</a:t>
            </a:r>
            <a:r>
              <a:rPr lang="en-GB" dirty="0"/>
              <a:t> speeches, articles or social media posts)</a:t>
            </a:r>
          </a:p>
        </p:txBody>
      </p:sp>
    </p:spTree>
    <p:extLst>
      <p:ext uri="{BB962C8B-B14F-4D97-AF65-F5344CB8AC3E}">
        <p14:creationId xmlns:p14="http://schemas.microsoft.com/office/powerpoint/2010/main" val="4294046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ADFC2D5-F999-0823-0FEA-22D92B620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8D9DC6-3808-F873-8942-14288CDBB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208" y="189000"/>
            <a:ext cx="6480000" cy="64800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E7FF29A-7FB9-0025-39A2-DD2FF8D526B4}"/>
              </a:ext>
            </a:extLst>
          </p:cNvPr>
          <p:cNvSpPr txBox="1">
            <a:spLocks/>
          </p:cNvSpPr>
          <p:nvPr/>
        </p:nvSpPr>
        <p:spPr>
          <a:xfrm>
            <a:off x="140792" y="1574027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PH" dirty="0"/>
              <a:t>By gathering these data, a coffee shop can analyze them and know amount of stock they need to purchase based on customer demand.</a:t>
            </a:r>
          </a:p>
        </p:txBody>
      </p:sp>
    </p:spTree>
    <p:extLst>
      <p:ext uri="{BB962C8B-B14F-4D97-AF65-F5344CB8AC3E}">
        <p14:creationId xmlns:p14="http://schemas.microsoft.com/office/powerpoint/2010/main" val="23822920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76E2357-03D9-765C-A2DC-800E89C0D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B4712-60C3-F426-C48C-F3C525B82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79E20-08CB-28AC-E5F0-4B266DAD6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psychology, you might use technologies like neuroimaging, eye-tracking to measure things such as attention or reaction time.</a:t>
            </a:r>
          </a:p>
        </p:txBody>
      </p:sp>
    </p:spTree>
    <p:extLst>
      <p:ext uri="{BB962C8B-B14F-4D97-AF65-F5344CB8AC3E}">
        <p14:creationId xmlns:p14="http://schemas.microsoft.com/office/powerpoint/2010/main" val="33253296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07C8D1D-4DAF-21FE-8740-4E9D0F539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191D-56F9-B9D1-537F-170E61BC4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B16ED-FEE2-F893-22C9-149E4A19E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education, you might use tests or assignments to collect data about knowledge and skills.</a:t>
            </a:r>
          </a:p>
        </p:txBody>
      </p:sp>
    </p:spTree>
    <p:extLst>
      <p:ext uri="{BB962C8B-B14F-4D97-AF65-F5344CB8AC3E}">
        <p14:creationId xmlns:p14="http://schemas.microsoft.com/office/powerpoint/2010/main" val="55910620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BE43AD2-0FAE-D83D-D87C-F7A32F930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29E7-B2E5-69A5-A104-CB68939F2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79CE3-4DCE-FBE7-F38F-AEDA9CE5C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physical sciences, you might use specific instruments to measure things such as weight, blood pressure or chemical composition.</a:t>
            </a:r>
          </a:p>
        </p:txBody>
      </p:sp>
    </p:spTree>
    <p:extLst>
      <p:ext uri="{BB962C8B-B14F-4D97-AF65-F5344CB8AC3E}">
        <p14:creationId xmlns:p14="http://schemas.microsoft.com/office/powerpoint/2010/main" val="305670126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6BB08-4911-822F-BEA4-F99275FB6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3971-520D-67B5-6908-A75DF5706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A7E64-736A-4417-0D33-25C6B775A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What If you do not have the time or resources to collect data from the population you to study?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Instead of collecting your own data, you can use secondary data that other researchers already collected.</a:t>
            </a:r>
          </a:p>
        </p:txBody>
      </p:sp>
    </p:spTree>
    <p:extLst>
      <p:ext uri="{BB962C8B-B14F-4D97-AF65-F5344CB8AC3E}">
        <p14:creationId xmlns:p14="http://schemas.microsoft.com/office/powerpoint/2010/main" val="3591753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38C93-E85B-C75A-8524-EC633D2C7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57D8D-D8F7-C01F-D7E7-3C502ECDE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5BC64-5A78-3DA9-7435-B72718FE3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For example, datasets from government surveys or previous studies on your topic.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With this raw data, you can do your own analysis to answer new research questions that were not addressed by the original study.</a:t>
            </a:r>
          </a:p>
        </p:txBody>
      </p:sp>
      <p:pic>
        <p:nvPicPr>
          <p:cNvPr id="5" name="Picture 4" descr="A diagram of data collection methods&#10;&#10;AI-generated content may be incorrect.">
            <a:extLst>
              <a:ext uri="{FF2B5EF4-FFF2-40B4-BE49-F238E27FC236}">
                <a16:creationId xmlns:a16="http://schemas.microsoft.com/office/drawing/2014/main" id="{CF4F63BD-E34F-9930-E405-F1505E1708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000" t="27194"/>
          <a:stretch>
            <a:fillRect/>
          </a:stretch>
        </p:blipFill>
        <p:spPr>
          <a:xfrm>
            <a:off x="6548063" y="2151932"/>
            <a:ext cx="5440000" cy="445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315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B5FBD-1C21-B6FC-8EE6-F9B3275D0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79E32-B041-D288-8BB9-AC2B91D03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using Secondary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13640-8C6A-11B5-E854-1982CBE3C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7098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Using secondary data gives you access to much larger and more varied samples than you could collect yourself.</a:t>
            </a:r>
          </a:p>
        </p:txBody>
      </p:sp>
      <p:pic>
        <p:nvPicPr>
          <p:cNvPr id="4" name="Picture 3" descr="A diagram of data collection methods&#10;&#10;AI-generated content may be incorrect.">
            <a:extLst>
              <a:ext uri="{FF2B5EF4-FFF2-40B4-BE49-F238E27FC236}">
                <a16:creationId xmlns:a16="http://schemas.microsoft.com/office/drawing/2014/main" id="{D74BFE8E-746E-54FC-2A49-965E64EE7D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000" t="27194"/>
          <a:stretch>
            <a:fillRect/>
          </a:stretch>
        </p:blipFill>
        <p:spPr>
          <a:xfrm>
            <a:off x="6548063" y="2151932"/>
            <a:ext cx="5440000" cy="445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05085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3F354-B90F-9AA8-06BD-AC9FBDE58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6C99C-0906-F354-F278-690B4A446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using Secondary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099C0-56F2-1CE5-9A47-5C9CC0487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7098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However, it also means that you do not have any control over which variables to measure or how to measure them, so the conclusions you can draw may be limited.</a:t>
            </a:r>
          </a:p>
        </p:txBody>
      </p:sp>
      <p:pic>
        <p:nvPicPr>
          <p:cNvPr id="4" name="Picture 3" descr="A diagram of data collection methods&#10;&#10;AI-generated content may be incorrect.">
            <a:extLst>
              <a:ext uri="{FF2B5EF4-FFF2-40B4-BE49-F238E27FC236}">
                <a16:creationId xmlns:a16="http://schemas.microsoft.com/office/drawing/2014/main" id="{8CA999C9-69CA-5E7D-FED7-AA45E23086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000" t="27194"/>
          <a:stretch>
            <a:fillRect/>
          </a:stretch>
        </p:blipFill>
        <p:spPr>
          <a:xfrm>
            <a:off x="6548063" y="2151932"/>
            <a:ext cx="5440000" cy="445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45081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5D6D0-1415-577D-9BE8-AD4013C2A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69A30-FA4A-A401-0622-901D5C83C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https://pmc.ncbi.nlm.nih.gov/articles/PMC4857496/#:~:text=Interviews%20are%20used%20to%20gather,and%20the%20overarching%20methodology%20used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72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66E3491-4244-1352-A70D-8E1733B17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8A6A5C-71F6-1184-1667-291379606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208" y="189000"/>
            <a:ext cx="6480000" cy="64800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38DD845-C4A8-4A19-5E14-1FA735B6ABAE}"/>
              </a:ext>
            </a:extLst>
          </p:cNvPr>
          <p:cNvSpPr txBox="1">
            <a:spLocks/>
          </p:cNvSpPr>
          <p:nvPr/>
        </p:nvSpPr>
        <p:spPr>
          <a:xfrm>
            <a:off x="140792" y="1574027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PH" dirty="0"/>
              <a:t>Or add more selections in the menu based on the purpose of visit of each customers.</a:t>
            </a:r>
          </a:p>
        </p:txBody>
      </p:sp>
    </p:spTree>
    <p:extLst>
      <p:ext uri="{BB962C8B-B14F-4D97-AF65-F5344CB8AC3E}">
        <p14:creationId xmlns:p14="http://schemas.microsoft.com/office/powerpoint/2010/main" val="2285241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9922B93-790F-36F7-C78F-8B5B7F2AF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27276D-9A5D-5F62-3502-6F03B57DF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208" y="189000"/>
            <a:ext cx="6480000" cy="64800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0037F0B-62D7-111F-3173-1B9F0A349119}"/>
              </a:ext>
            </a:extLst>
          </p:cNvPr>
          <p:cNvSpPr txBox="1">
            <a:spLocks/>
          </p:cNvSpPr>
          <p:nvPr/>
        </p:nvSpPr>
        <p:spPr>
          <a:xfrm>
            <a:off x="140792" y="1574027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PH" dirty="0"/>
              <a:t>Thus, data collection is essential to analyze the performance of any business, whether to solve a problem and making assumptions about specific things when required.</a:t>
            </a:r>
          </a:p>
        </p:txBody>
      </p:sp>
    </p:spTree>
    <p:extLst>
      <p:ext uri="{BB962C8B-B14F-4D97-AF65-F5344CB8AC3E}">
        <p14:creationId xmlns:p14="http://schemas.microsoft.com/office/powerpoint/2010/main" val="2025150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1E55E-A006-F180-E1C0-ED8F11F0D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88BCB-B4DA-92B2-1FB3-074D1E1D5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690D0-4940-409B-1556-574FF2DF4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In statistics, </a:t>
            </a:r>
            <a:r>
              <a:rPr lang="en-PH" b="1" dirty="0">
                <a:solidFill>
                  <a:srgbClr val="0070C0"/>
                </a:solidFill>
              </a:rPr>
              <a:t>data collection </a:t>
            </a:r>
            <a:r>
              <a:rPr lang="en-PH" dirty="0"/>
              <a:t>is a process of gathering information from all relevant sources to find a solution to a research problem. 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PH" dirty="0"/>
              <a:t>The data collection methods allow a person to </a:t>
            </a:r>
            <a:r>
              <a:rPr lang="en-PH" b="1" dirty="0">
                <a:solidFill>
                  <a:srgbClr val="0070C0"/>
                </a:solidFill>
              </a:rPr>
              <a:t>conclude an answer to the relevant question</a:t>
            </a:r>
            <a:r>
              <a:rPr lang="en-PH" dirty="0"/>
              <a:t>.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PH" dirty="0"/>
              <a:t>Most of the organizations use data collection methods to </a:t>
            </a:r>
            <a:r>
              <a:rPr lang="en-PH" b="1" dirty="0">
                <a:solidFill>
                  <a:srgbClr val="0070C0"/>
                </a:solidFill>
              </a:rPr>
              <a:t>make assumptions about future probabilities and trends</a:t>
            </a:r>
            <a:r>
              <a:rPr lang="en-PH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9739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4664</TotalTime>
  <Words>1400</Words>
  <Application>Microsoft Macintosh PowerPoint</Application>
  <PresentationFormat>Widescreen</PresentationFormat>
  <Paragraphs>154</Paragraphs>
  <Slides>67</Slides>
  <Notes>1</Notes>
  <HiddenSlides>7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2" baseType="lpstr">
      <vt:lpstr>Aptos</vt:lpstr>
      <vt:lpstr>Aptos Display</vt:lpstr>
      <vt:lpstr>Arial</vt:lpstr>
      <vt:lpstr>Wingdings</vt:lpstr>
      <vt:lpstr>Office Theme</vt:lpstr>
      <vt:lpstr>Data Collection</vt:lpstr>
      <vt:lpstr>Outline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Data Collection</vt:lpstr>
      <vt:lpstr>What is Data Collection</vt:lpstr>
      <vt:lpstr>PowerPoint Presentation</vt:lpstr>
      <vt:lpstr>Outline</vt:lpstr>
      <vt:lpstr>Primary Data</vt:lpstr>
      <vt:lpstr>Primary Data</vt:lpstr>
      <vt:lpstr>PowerPoint Presentation</vt:lpstr>
      <vt:lpstr>Quantitative Data Collection</vt:lpstr>
      <vt:lpstr>Qualitative Data Collection</vt:lpstr>
      <vt:lpstr>Data Collection Tools</vt:lpstr>
      <vt:lpstr>Surveys</vt:lpstr>
      <vt:lpstr>Surveys</vt:lpstr>
      <vt:lpstr>Surveys</vt:lpstr>
      <vt:lpstr>Questionnaires</vt:lpstr>
      <vt:lpstr>PowerPoint Presentation</vt:lpstr>
      <vt:lpstr>Questionnaires</vt:lpstr>
      <vt:lpstr>PowerPoint Presentation</vt:lpstr>
      <vt:lpstr>Questionnaires</vt:lpstr>
      <vt:lpstr>Questionnaires</vt:lpstr>
      <vt:lpstr>Questionnaires</vt:lpstr>
      <vt:lpstr>PowerPoint Presentation</vt:lpstr>
      <vt:lpstr>Interviews</vt:lpstr>
      <vt:lpstr>Interviews</vt:lpstr>
      <vt:lpstr>Type of Interviews</vt:lpstr>
      <vt:lpstr>Interviews vs Surveys</vt:lpstr>
      <vt:lpstr>Interviews vs Surveys</vt:lpstr>
      <vt:lpstr>Disadvantages of Interviews</vt:lpstr>
      <vt:lpstr>Disadvantages of Interviews</vt:lpstr>
      <vt:lpstr>PowerPoint Presentation</vt:lpstr>
      <vt:lpstr>When to use an interview</vt:lpstr>
      <vt:lpstr>Observations</vt:lpstr>
      <vt:lpstr>Observations</vt:lpstr>
      <vt:lpstr>Quantitative observation</vt:lpstr>
      <vt:lpstr>Quantitative observation</vt:lpstr>
      <vt:lpstr>Quantitative observation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Qualitative observation</vt:lpstr>
      <vt:lpstr>Observations</vt:lpstr>
      <vt:lpstr>Outline</vt:lpstr>
      <vt:lpstr>Secondary Data</vt:lpstr>
      <vt:lpstr>Secondary Data</vt:lpstr>
      <vt:lpstr>Secondary Data</vt:lpstr>
      <vt:lpstr>Secondary Data</vt:lpstr>
      <vt:lpstr>Secondary Data</vt:lpstr>
      <vt:lpstr>Secondary Data</vt:lpstr>
      <vt:lpstr>Advantages of using Secondary Data</vt:lpstr>
      <vt:lpstr>Limitations of using Secondary Data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Elizer Jr. D. Ponio</cp:lastModifiedBy>
  <cp:revision>674</cp:revision>
  <dcterms:created xsi:type="dcterms:W3CDTF">2024-08-08T01:29:50Z</dcterms:created>
  <dcterms:modified xsi:type="dcterms:W3CDTF">2025-11-21T10:08:41Z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